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80" r:id="rId2"/>
  </p:sldMasterIdLst>
  <p:notesMasterIdLst>
    <p:notesMasterId r:id="rId43"/>
  </p:notesMasterIdLst>
  <p:sldIdLst>
    <p:sldId id="593" r:id="rId3"/>
    <p:sldId id="594" r:id="rId4"/>
    <p:sldId id="595" r:id="rId5"/>
    <p:sldId id="577" r:id="rId6"/>
    <p:sldId id="551" r:id="rId7"/>
    <p:sldId id="553" r:id="rId8"/>
    <p:sldId id="554" r:id="rId9"/>
    <p:sldId id="555" r:id="rId10"/>
    <p:sldId id="561" r:id="rId11"/>
    <p:sldId id="579" r:id="rId12"/>
    <p:sldId id="580" r:id="rId13"/>
    <p:sldId id="583" r:id="rId14"/>
    <p:sldId id="572" r:id="rId15"/>
    <p:sldId id="563" r:id="rId16"/>
    <p:sldId id="573" r:id="rId17"/>
    <p:sldId id="564" r:id="rId18"/>
    <p:sldId id="562" r:id="rId19"/>
    <p:sldId id="591" r:id="rId20"/>
    <p:sldId id="565" r:id="rId21"/>
    <p:sldId id="567" r:id="rId22"/>
    <p:sldId id="568" r:id="rId23"/>
    <p:sldId id="569" r:id="rId24"/>
    <p:sldId id="571" r:id="rId25"/>
    <p:sldId id="574" r:id="rId26"/>
    <p:sldId id="576" r:id="rId27"/>
    <p:sldId id="585" r:id="rId28"/>
    <p:sldId id="586" r:id="rId29"/>
    <p:sldId id="587" r:id="rId30"/>
    <p:sldId id="588" r:id="rId31"/>
    <p:sldId id="590" r:id="rId32"/>
    <p:sldId id="589" r:id="rId33"/>
    <p:sldId id="592" r:id="rId34"/>
    <p:sldId id="584" r:id="rId35"/>
    <p:sldId id="581" r:id="rId36"/>
    <p:sldId id="582" r:id="rId37"/>
    <p:sldId id="575" r:id="rId38"/>
    <p:sldId id="268" r:id="rId39"/>
    <p:sldId id="269" r:id="rId40"/>
    <p:sldId id="270" r:id="rId41"/>
    <p:sldId id="271" r:id="rId4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445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659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274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07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5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196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701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566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458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690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19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391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322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779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730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210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519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120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372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05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691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68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24841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602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4690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668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aac33f53b4dbc3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aac33f53b4dbc3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aac33f53b4dbc34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aac33f53b4dbc34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aac33f53b4dbc34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aac33f53b4dbc34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2279490c3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2279490c3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060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71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86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129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474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ac33f53b4dbc3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ac33f53b4dbc3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52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997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8870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5718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203934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6198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53570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5962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41861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30660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886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246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239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812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941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89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687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547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328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340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884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81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26446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261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372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05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024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014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24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9202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6908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2011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2548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0669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0156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442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A336AD-63A3-41E3-A8CA-2712B8D25D3D}" type="datetimeFigureOut">
              <a:rPr lang="pt-BR" smtClean="0"/>
              <a:t>21/09/2023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431A427-2500-46C5-8D7C-C66328EE26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724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tângulo 1">
            <a:extLst>
              <a:ext uri="{FF2B5EF4-FFF2-40B4-BE49-F238E27FC236}">
                <a16:creationId xmlns:a16="http://schemas.microsoft.com/office/drawing/2014/main" id="{880F1D02-1DAF-4733-8B00-D4BCAF25B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84" y="806116"/>
            <a:ext cx="7572440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700" b="1" dirty="0">
                <a:solidFill>
                  <a:prstClr val="white"/>
                </a:solidFill>
              </a:rPr>
              <a:t>PEC 45 - A Reforma Tributária que o País precisa?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2700" b="1" dirty="0">
              <a:solidFill>
                <a:prstClr val="white"/>
              </a:solidFill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2700" b="1" dirty="0">
              <a:solidFill>
                <a:prstClr val="white"/>
              </a:solidFill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</a:rPr>
              <a:t>XIV  CONEFISCO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400" b="1" dirty="0">
                <a:solidFill>
                  <a:schemeClr val="accent1">
                    <a:lumMod val="50000"/>
                  </a:schemeClr>
                </a:solidFill>
              </a:rPr>
              <a:t>SINDIFE</a:t>
            </a: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</a:rPr>
              <a:t>RN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i="1" dirty="0">
                <a:solidFill>
                  <a:prstClr val="white"/>
                </a:solidFill>
              </a:rPr>
              <a:t>21 de setembro de 2023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i="1" dirty="0">
              <a:solidFill>
                <a:prstClr val="white"/>
              </a:solidFill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i="1" dirty="0">
              <a:solidFill>
                <a:prstClr val="white"/>
              </a:solidFill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prstClr val="white"/>
              </a:solidFill>
            </a:endParaRP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prstClr val="white"/>
                </a:solidFill>
              </a:rPr>
              <a:t>Francelino Valença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prstClr val="white"/>
                </a:solidFill>
              </a:rPr>
              <a:t>Presidente da Fenafisco e do Sindifisco-PE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prstClr val="white"/>
                </a:solidFill>
              </a:rPr>
              <a:t>Doutorando em direito</a:t>
            </a:r>
          </a:p>
        </p:txBody>
      </p:sp>
    </p:spTree>
    <p:extLst>
      <p:ext uri="{BB962C8B-B14F-4D97-AF65-F5344CB8AC3E}">
        <p14:creationId xmlns:p14="http://schemas.microsoft.com/office/powerpoint/2010/main" val="275780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361950" algn="l"/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CONSELHO FEDERATIVO</a:t>
            </a:r>
            <a:br>
              <a:rPr lang="pt-BR" sz="1800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3º A participação dos entes federativos na instância máxima de deliberação do conselho federativo observará a seguinte composição:</a:t>
            </a:r>
            <a:b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– 27 membros, representando cada estado e o distrito federal;</a:t>
            </a:r>
            <a:b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– 27 membros, representando o conjunto dos municípios e do distrito federal, que serão eleitos nos seguintes termos: </a:t>
            </a:r>
            <a:b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14 representantes, com base nos votos de cada município, com valor igual para todos; e </a:t>
            </a:r>
            <a:b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13 representantes, com base nos votos de cada município ponderados pelas respectivas populações</a:t>
            </a:r>
            <a:b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18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0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67112" y="0"/>
            <a:ext cx="9076887" cy="50501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361950" algn="l"/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b="1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CONSELHO FEDERATIVO</a:t>
            </a:r>
            <a:br>
              <a:rPr lang="pt-BR" sz="1800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4º as deliberações no âmbito do conselho federativo serão consideradas aprovadas se obtiverem, cumulativamente, os votos:</a:t>
            </a:r>
            <a:b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– em relação ao conjunto dos estados e do distrito federal:</a:t>
            </a:r>
            <a:b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da maioria absoluta de seus representantes; e </a:t>
            </a:r>
            <a:b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de representantes dos estados e do distrito federal que correspondam a mais de 60% (sessenta por cento) da população do país; e</a:t>
            </a:r>
            <a:br>
              <a:rPr lang="pt-BR" sz="18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– em relação ao conjunto dos municípios e do distrito federal, da maioria absoluta de seus representantes.</a:t>
            </a:r>
          </a:p>
        </p:txBody>
      </p:sp>
    </p:spTree>
    <p:extLst>
      <p:ext uri="{BB962C8B-B14F-4D97-AF65-F5344CB8AC3E}">
        <p14:creationId xmlns:p14="http://schemas.microsoft.com/office/powerpoint/2010/main" val="344409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67112" y="0"/>
            <a:ext cx="9076887" cy="50501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361950" algn="l"/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8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1959255-8852-8A87-D387-343F24713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06" y="93328"/>
            <a:ext cx="3822624" cy="49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6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60350" algn="l">
              <a:lnSpc>
                <a:spcPct val="107000"/>
              </a:lnSpc>
            </a:pPr>
            <a:br>
              <a:rPr lang="pt-BR" sz="1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b="1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CONSELHO FEDERATIVO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156-A: 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– editar normas infralegais sobre temas relacionados ao imposto, de observância obrigatória por todos os entes que o integram; 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– uniformizar a interpretação e a aplicação da legislação do imposto, que serão vinculantes para todos os entes que o integram; 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– arrecadar o imposto, efetuar as compensações e distribuir o produto da arrecadação entre estados, distrito federal e municípios;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– dirimir as questões suscitadas no âmbito do contencioso administrativo tributário entre o sujeito passivo e a administração tributária</a:t>
            </a:r>
            <a:b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2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700" b="1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CONSELHO FEDERATIVO</a:t>
            </a:r>
            <a:b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61. A </a:t>
            </a:r>
            <a:r>
              <a:rPr lang="pt-BR" sz="1700" b="1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iniciativa das leis complementares e ordinárias</a:t>
            </a:r>
            <a: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cabe a qualquer membro ou comissão da Câmara dos Deputados, do Senado </a:t>
            </a:r>
            <a:r>
              <a:rPr lang="pt-BR" sz="1700" kern="100" cap="non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ederal ou do Congresso </a:t>
            </a:r>
            <a:r>
              <a:rPr lang="pt-BR" sz="1700" kern="100" cap="non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acional, ao Presidente da </a:t>
            </a:r>
            <a:r>
              <a:rPr lang="pt-BR" sz="1700" kern="100" cap="non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epública, ao </a:t>
            </a:r>
            <a:r>
              <a:rPr lang="pt-BR" sz="1700" kern="100" cap="non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upremo </a:t>
            </a:r>
            <a:r>
              <a:rPr lang="pt-BR" sz="1700" kern="100" cap="non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ribunal </a:t>
            </a:r>
            <a:r>
              <a:rPr lang="pt-BR" sz="1700" kern="100" cap="non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ederal, aos Tribunais </a:t>
            </a:r>
            <a:r>
              <a:rPr lang="pt-BR" sz="1700" kern="100" cap="non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uperiores, ao </a:t>
            </a:r>
            <a:r>
              <a:rPr lang="pt-BR" sz="1700" kern="100" cap="non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rocurador-Geral da República e aos cidadãos, na forma e nos casos previstos nesta constituição.</a:t>
            </a:r>
            <a:b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700" kern="1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700" kern="100" cap="none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3º A iniciativa de lei complementar que trate do imposto previsto no art. 156-A também caberá ao Conselho Federativo do imposto sobre bens e serviços a que se refere o art. 156-b.” (NR)</a:t>
            </a:r>
            <a:br>
              <a:rPr lang="pt-BR" sz="1700" kern="100" cap="none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“art. 64. A discussão e votação dos projetos de lei de iniciativa do presidente da república, do supremo tribunal federal, dos tribunais superiores e do </a:t>
            </a:r>
            <a:r>
              <a:rPr lang="pt-BR" sz="1700" kern="100" cap="none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pt-BR" sz="1700" kern="100" cap="none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onselho </a:t>
            </a:r>
            <a:r>
              <a:rPr lang="pt-BR" sz="1700" kern="100" cap="none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pt-BR" sz="1700" kern="100" cap="none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ederativo</a:t>
            </a:r>
            <a: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imposto sobre bens e serviços terão início na câmara dos deputados.</a:t>
            </a:r>
            <a:br>
              <a:rPr lang="pt-BR" sz="17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7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pt-BR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7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27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700" b="1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CONSELHO FEDERATIVO</a:t>
            </a:r>
            <a:br>
              <a:rPr lang="pt-BR" sz="1700" b="1" kern="100" cap="non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– </a:t>
            </a:r>
            <a:r>
              <a:rPr lang="pt-BR" sz="1400" b="1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Reterá montante equivalente ao saldo acumulado de créditos do imposto </a:t>
            </a:r>
            <a: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compensados pelos contribuintes ou não ressarcidos ao final de cada período de apuração; e </a:t>
            </a:r>
            <a:b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– distribuirá o montante excedente ao ente federativo de destino das operações que não tenham gerado </a:t>
            </a:r>
            <a:r>
              <a:rPr lang="pt-BR" sz="1400" kern="1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creditamento</a:t>
            </a:r>
            <a: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forma prevista no § 1º, VIII, segundo o disposto no § 5º, I e IV, ambos do art. 156-a.</a:t>
            </a:r>
            <a:b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b="1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5º lei complementar disporá sobre:</a:t>
            </a:r>
            <a:b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– as regras para a distribuição do produto da arrecadação do imposto, disciplinando, entre outros aspectos:</a:t>
            </a:r>
            <a:b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a) a sua forma de cálculo; </a:t>
            </a:r>
            <a:b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o tratamento em relação às operações em que o imposto não seja recolhido tempestivamente; </a:t>
            </a:r>
            <a:b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as regras de distribuição aplicáveis aos regimes específicos e diferenciados de tributação previstos nesta constituição; </a:t>
            </a:r>
            <a:b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– o regime de compensação, </a:t>
            </a:r>
            <a:r>
              <a:rPr lang="pt-BR" sz="1400" b="1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podendo estabelecer</a:t>
            </a:r>
            <a: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hipóteses em que o aproveitamento do crédito ficará condicionado à verificação do efetivo recolhimento do imposto incidente sobre a operação, desde que: </a:t>
            </a:r>
            <a:b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o adquirente possa efetuar o recolhimento do imposto incidente nas suas aquisições de bens ou serviços; ou</a:t>
            </a:r>
            <a:b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b) o recolhimento do imposto ocorra na liquidação financeira da operação;</a:t>
            </a:r>
            <a:br>
              <a:rPr lang="pt-BR" sz="14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III – a forma e o prazo para ressarcimento de créditos acumulados pelo contribuinte;</a:t>
            </a:r>
            <a:br>
              <a:rPr lang="pt-B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700" kern="1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700" cap="non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pt-BR" sz="1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7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5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145. A União, os Estados, o Distrito Federal e os Municípios poderão instituir os seguintes tributos:</a:t>
            </a:r>
            <a:br>
              <a:rPr lang="pt-BR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§ 1º sempre que possível, os impostos terão caráter pessoal e serão graduados segundo a capacidade econômica do contribuinte, facultado à administração tributária, especialmente para conferir efetividade a esses objetivos, identificar, respeitados os direitos individuais e nos termos da lei, o patrimônio, os rendimentos e as atividades econômicas do contribuinte.</a:t>
            </a:r>
            <a:br>
              <a:rPr lang="pt-BR" sz="18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§ 2º as taxas não poderão ter base de cálculo própria de impostos.</a:t>
            </a:r>
            <a:br>
              <a:rPr lang="pt-BR" sz="18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3º O sistema tributário nacional deve observar os princípios da </a:t>
            </a:r>
            <a:r>
              <a:rPr lang="pt-BR" sz="1800" kern="100" cap="none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simplicidade</a:t>
            </a:r>
            <a:r>
              <a:rPr lang="pt-BR" sz="18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 transparência, da justiça tributária e do </a:t>
            </a:r>
            <a:r>
              <a:rPr lang="pt-BR" sz="1800" kern="100" cap="none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equilíbrio</a:t>
            </a:r>
            <a:r>
              <a:rPr lang="pt-BR" sz="18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da defesa do meio ambiente.” (</a:t>
            </a:r>
            <a:r>
              <a:rPr lang="pt-BR" sz="1800" kern="100" cap="none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Nr</a:t>
            </a:r>
            <a:r>
              <a:rPr lang="pt-BR" sz="18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br>
              <a:rPr lang="pt-BR" sz="1800" kern="100" cap="non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1200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31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361950" algn="l"/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CONSELHO FEDERATIVO</a:t>
            </a:r>
            <a:br>
              <a:rPr lang="pt-BR" sz="1800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 – </a:t>
            </a:r>
            <a:r>
              <a:rPr lang="pt-BR" sz="1800" b="1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 competências exclusivas das carreiras da administração tributária</a:t>
            </a:r>
            <a: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das procuradorias dos estados, do distrito federal e dos municípios </a:t>
            </a:r>
            <a:r>
              <a:rPr lang="pt-BR" sz="1800" b="1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serão exercidas, no conselho federativo, por servidores das referidas carreiras</a:t>
            </a:r>
            <a: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e</a:t>
            </a: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t-BR" sz="1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VII – serão estabelecidas a estrutura e a gestão do conselho federativo, cabendo a regimento interno dispor sobre sua organização e funcionamento.</a:t>
            </a:r>
            <a:br>
              <a:rPr lang="pt-BR" sz="1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t-BR" sz="1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22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361950" algn="l"/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90BBFF-EA35-3C43-9F21-368950DFC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080" y="1"/>
            <a:ext cx="4673840" cy="50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02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b="1" kern="100" cap="none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PODER DE INSTITUIR</a:t>
            </a:r>
            <a:r>
              <a:rPr lang="pt-BR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CONTRIBUIÇÃO PARA OS ESTADOS E MUNICÍPIOS</a:t>
            </a:r>
            <a:br>
              <a:rPr lang="pt-B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20. </a:t>
            </a:r>
            <a:r>
              <a:rPr lang="pt-BR" sz="1800" kern="100" cap="none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estados e o distrito federal poderão instituir contribuição sobre produtos primários e semielaborados, produzidos nos respectivos territórios, para investimento em obras de infraestrutura e habitação</a:t>
            </a:r>
            <a:r>
              <a:rPr lang="pt-B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substituição a contribuição a fundos estaduais, estabelecida como condição à aplicação de diferimento, regime especial ou outro tratamento diferenciado, relacionados com o imposto de que trata o art. 155, II, da constituição federal, prevista na respectiva legislação estadual em 30 de abril de 2023. Parágrafo único. O disposto neste artigo aplica-se até 31 de dezembro de 2043.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“Art. 149-A os municípios e o distrito federal poderão instituir contribuição, na forma das respectivas leis, para o custeio, </a:t>
            </a:r>
            <a:r>
              <a:rPr lang="pt-BR" sz="1800" kern="100" cap="none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expansão e melhoria </a:t>
            </a: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serviço de iluminação pública, observado o disposto no art. 150, I e III. .............................................................” (</a:t>
            </a:r>
            <a:r>
              <a:rPr lang="pt-BR" sz="1800" kern="1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</a:t>
            </a: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2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1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tângulo 1">
            <a:extLst>
              <a:ext uri="{FF2B5EF4-FFF2-40B4-BE49-F238E27FC236}">
                <a16:creationId xmlns:a16="http://schemas.microsoft.com/office/drawing/2014/main" id="{880F1D02-1DAF-4733-8B00-D4BCAF25B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85" y="0"/>
            <a:ext cx="7653630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700" b="1" dirty="0">
                <a:solidFill>
                  <a:prstClr val="white"/>
                </a:solidFill>
              </a:rPr>
              <a:t>Efemérides do dia 21 de setembro. </a:t>
            </a:r>
          </a:p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</a:rPr>
              <a:t>Dia nacional de luta da pessoa com deficiência</a:t>
            </a:r>
          </a:p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</a:rPr>
              <a:t>...Árvore</a:t>
            </a:r>
          </a:p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</a:rPr>
              <a:t>...Paz</a:t>
            </a:r>
          </a:p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</a:rPr>
              <a:t>...Independência do arquipélago de Malta</a:t>
            </a:r>
          </a:p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</a:rPr>
              <a:t>...Mundial do doente de Alzheimer</a:t>
            </a:r>
          </a:p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</a:rPr>
              <a:t>...Contabilista Certificado</a:t>
            </a:r>
          </a:p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</a:rPr>
              <a:t>...Mundial da Gratidão</a:t>
            </a:r>
          </a:p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</a:rPr>
              <a:t>...Votação da abolição da monarquia  pela Assembleia Legislativa Francesa e estabelecimento da primeira República – 1792</a:t>
            </a:r>
          </a:p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2400" b="1" dirty="0">
                <a:solidFill>
                  <a:schemeClr val="accent6">
                    <a:lumMod val="75000"/>
                  </a:schemeClr>
                </a:solidFill>
              </a:rPr>
              <a:t>...Fundação da cidade de Petrolina – PE (1895)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49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153. Compete à União instituir impostos sobre:</a:t>
            </a:r>
            <a:br>
              <a:rPr lang="pt-BR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VIII – produção, comercialização ou importação de bens e serviços prejudiciais à saúde ou ao meio ambiente, nos termos da lei</a:t>
            </a:r>
            <a:br>
              <a:rPr lang="pt-B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06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361950" algn="l"/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Art. 155. Compete aos Estados e ao Distrito Federal instituir impostos sobre:          </a:t>
            </a:r>
            <a:br>
              <a:rPr lang="pt-B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- transmissão causa mortis e doação, de quaisquer bens ou direitos;</a:t>
            </a:r>
            <a:br>
              <a:rPr lang="pt-BR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§1º ...................................................................... ............................................................................ </a:t>
            </a:r>
            <a:b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– relativamente a bens móveis, títulos e créditos, compete ao estado onde era domiciliado o de cujus, ou tiver domicílio o doador, ou ao distrito federal; ............................................................................. </a:t>
            </a:r>
            <a:b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 – será progressivo em razão do valor da transmissão ou da doação; e</a:t>
            </a:r>
            <a:b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VII</a:t>
            </a:r>
            <a:r>
              <a:rPr lang="pt-BR" sz="1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pt-BR" sz="1800" b="1" cap="non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não incidirá sobre as transmissões e doações para as instituições sem fins lucrativos com finalidade de relevância pública e social, inclusive as organizações assistenciais e beneficentes de entidades religiosas</a:t>
            </a:r>
            <a:r>
              <a:rPr lang="pt-BR" sz="1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institutos científicos e tecnológicos, e por elas realizadas na consecução dos seus objetivos sociais, observadas as condições estabelecidas em lei complementar.</a:t>
            </a:r>
            <a:br>
              <a:rPr lang="pt-BR" sz="1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92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361950" algn="l"/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Art. 155. Compete aos Estados e ao Distrito Federal instituir impostos sobre:          </a:t>
            </a:r>
            <a:br>
              <a:rPr lang="pt-BR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16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- propriedade de veículos automotores. </a:t>
            </a:r>
            <a:r>
              <a:rPr lang="pt-BR" sz="1800" kern="10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– poderá ter alíquotas diferenciadas em função do tipo, do valor, da utilização e do impacto ambiental;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III – incidirá sobre a propriedade de veículos automotores terrestres, aquáticos e aéreos, </a:t>
            </a:r>
            <a:r>
              <a:rPr lang="pt-BR" sz="1800" kern="100" cap="none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excetuadas</a:t>
            </a:r>
            <a:r>
              <a:rPr lang="pt-B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pt-B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t-BR" sz="1800" kern="100" cap="none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aeronaves agrícolas e de operador certificado para prestar serviços aéreos a terceiros</a:t>
            </a:r>
            <a:r>
              <a:rPr lang="pt-B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br>
              <a:rPr lang="pt-B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embarcações de pessoa jurídica que detenha outorga para prestar serviços de transporte aquaviário ou de pessoa física ou jurídica que pratique pesca industrial, artesanal, científica ou de subsistência; </a:t>
            </a:r>
            <a:br>
              <a:rPr lang="pt-BR" sz="1800" kern="100" cap="none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plataformas suscetíveis de se locomoverem na água por meios próprios; e </a:t>
            </a:r>
            <a:br>
              <a:rPr lang="pt-BR" sz="1800" kern="100" cap="none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tratores e máquinas agrícolas.” (</a:t>
            </a:r>
            <a:r>
              <a:rPr lang="pt-BR" sz="1800" kern="100" cap="none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</a:t>
            </a:r>
            <a:r>
              <a:rPr lang="pt-BR" sz="1800" kern="100" cap="none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pt-BR" sz="1800" kern="100" cap="none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cap="non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58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361950" algn="l">
              <a:lnSpc>
                <a:spcPct val="107000"/>
              </a:lnSpc>
              <a:spcAft>
                <a:spcPts val="800"/>
              </a:spcAft>
            </a:pP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SEÇÃO V-A DO IMPOSTO DOS ESTADOS, DO DISTRITO FEDERAL E DOS MUNICÍPIOS</a:t>
            </a:r>
            <a:b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- </a:t>
            </a:r>
            <a:r>
              <a:rPr lang="pt-BR" sz="1800" b="1" kern="1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1800" b="1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 materiais e imateriais 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- </a:t>
            </a:r>
            <a:r>
              <a:rPr lang="pt-BR" sz="1800" b="1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legislação uniforme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- </a:t>
            </a:r>
            <a:r>
              <a:rPr lang="pt-BR" sz="1800" b="1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incidirá sobre as exportações, assegurados a manutenção dos créditos ao exportador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- </a:t>
            </a:r>
            <a:r>
              <a:rPr lang="pt-BR" sz="1800" b="1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legislação uniforme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- </a:t>
            </a:r>
            <a:r>
              <a:rPr lang="pt-BR" sz="1800" b="1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alíquota por Ente </a:t>
            </a:r>
            <a:r>
              <a:rPr lang="pt-BR" sz="1800" b="1" kern="1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sz="1800" b="1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ederativo (Estado + Município do destino)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- </a:t>
            </a:r>
            <a:r>
              <a:rPr lang="pt-BR" sz="1800" b="1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cumulativo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 - </a:t>
            </a:r>
            <a:r>
              <a:rPr lang="pt-BR" sz="1800" b="1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integra a sua própria base de cálculo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38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 COMPLEMENTAR </a:t>
            </a:r>
            <a:br>
              <a:rPr lang="pt-BR" sz="1800" b="1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b="1" kern="1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Regimes específicos de tributação para:</a:t>
            </a:r>
            <a:br>
              <a:rPr lang="pt-BR" sz="1800" b="1" kern="1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combustíveis e lubrificantes </a:t>
            </a:r>
            <a:br>
              <a:rPr lang="pt-BR" sz="1800" kern="1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serviços financeiros, operações com bens imóveis, planos de assistência à saúde e concursos de prognósticos, podendo prever</a:t>
            </a:r>
            <a:br>
              <a:rPr lang="pt-BR" sz="1800" kern="1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operações contratadas pela administração pública direta, por autarquias e por fundações públicas</a:t>
            </a:r>
            <a:br>
              <a:rPr lang="pt-BR" sz="1800" kern="1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sociedades cooperativas, que será optativo, com vistas a assegurar sua competitividade, observados os princípios da livre concorrência e da isonomia tributária</a:t>
            </a:r>
            <a:br>
              <a:rPr lang="pt-BR" sz="1800" kern="1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serviços de hotelaria, parques de diversão e parques temáticos, restaurantes e aviação regional, podendo prever hipóteses de alterações nas alíquotas e nas regras de </a:t>
            </a:r>
            <a:r>
              <a:rPr lang="pt-BR" sz="1800" kern="100" cap="none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creditamento</a:t>
            </a: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7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09058"/>
            <a:ext cx="8684865" cy="3696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chemeClr val="bg1"/>
                </a:solidFill>
              </a:rPr>
              <a:t>Art. 2º O Ato das Disposições Constitucionais Transitórias passa a vigorar com os seguintes artigos alterados ou acrescidos: </a:t>
            </a:r>
            <a:br>
              <a:rPr lang="pt-BR" sz="1600" dirty="0">
                <a:solidFill>
                  <a:schemeClr val="bg1"/>
                </a:solidFill>
              </a:rPr>
            </a:br>
            <a:br>
              <a:rPr lang="pt-BR" sz="16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chemeClr val="bg1"/>
                </a:solidFill>
              </a:rPr>
              <a:t>“Art. 127. De 2029 a 2032, as alíquotas dos impostos previstos nos </a:t>
            </a:r>
            <a:r>
              <a:rPr lang="pt-BR" sz="1600" dirty="0" err="1">
                <a:solidFill>
                  <a:schemeClr val="bg1"/>
                </a:solidFill>
              </a:rPr>
              <a:t>arts</a:t>
            </a:r>
            <a:r>
              <a:rPr lang="pt-BR" sz="1600" dirty="0">
                <a:solidFill>
                  <a:schemeClr val="bg1"/>
                </a:solidFill>
              </a:rPr>
              <a:t>. 155, II, e 156, III, da Constituição Federal, serão fixadas nas seguintes proporções das alíquotas fixadas nas respectivas legislações:</a:t>
            </a:r>
            <a:br>
              <a:rPr lang="pt-BR" sz="1600" dirty="0">
                <a:solidFill>
                  <a:schemeClr val="bg1"/>
                </a:solidFill>
              </a:rPr>
            </a:b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 I – 9/10 (nove décimos), em 2029; 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II – 8/10 (oito décimos), em 2030; 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III – 7/10 (sete décimos), em 2031; e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 IV – 6/10 (seis décimos), em 2032.</a:t>
            </a:r>
            <a:endParaRPr lang="pt-BR" sz="16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95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09058"/>
            <a:ext cx="8684865" cy="3696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2º O Ato das Disposições Constitucionais Transitórias passa a vigorar com os seguintes artigos alterados ou acrescidos: </a:t>
            </a: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“Art. 129. Resolução do Senado Federal fixará, para todas as esferas federativas, as alíquotas de referência dos tributos previstos nos </a:t>
            </a:r>
            <a:r>
              <a:rPr lang="pt-BR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156-A e 195, V, da Constituição Federal, observados a forma de cálculo e os limites previstos em lei complementar, de forma a compensar: </a:t>
            </a: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1º </a:t>
            </a:r>
            <a: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alíquotas de referência serão fixadas 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ano anterior ao de sua vigência, não se aplicando o disposto no art. 150, III, ‘c’, da Constituição Federal, </a:t>
            </a:r>
            <a: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base em cálculo realizado pelo </a:t>
            </a:r>
            <a:r>
              <a:rPr lang="pt-BR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Tribunal de Contas da União</a:t>
            </a:r>
            <a:r>
              <a:rPr lang="pt-BR" sz="1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1800" b="1" cap="none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10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09058"/>
            <a:ext cx="8684865" cy="3696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5º </a:t>
            </a:r>
            <a: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entes federativos e o Conselho Federativo 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Imposto sobre Bens e Serviços </a:t>
            </a:r>
            <a: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fornecerão ao Tribunal de Contas da União 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informações necessárias para o cálculo a que se refere os §§ 1º e 3º. </a:t>
            </a: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7º O cálculo das alíquotas a que se refere o § 1º será realizado com base em </a:t>
            </a:r>
            <a: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proposta encaminhada pelo Ministério da Fazenda, que deverá fornecer todos os subsídios necessários, mediante o compartilhamento de dados e informações, inclusive as protegidas por sigilo fiscal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cujo formato e conteúdo deverão ser regulamentados pelo Tribunal de Contas da União.”</a:t>
            </a:r>
            <a:endParaRPr lang="pt-BR" sz="1800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27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09058"/>
            <a:ext cx="8684865" cy="3696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“Art. 130. De 2029 a 2078, o produto da arrecadação de Estados, Distrito Federal e Municípios com o imposto de que trata o art. 156-A da Constituição Federal será distribuído a estes conforme o disposto neste artigo.</a:t>
            </a: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§ 1º Será retido do produto da arrecadação do imposto de cada Estado, do Distrito Federal e de cada Município, calculada nos termos do art. 156-A, § 4º, II, e § 5º, I e IV, antes da aplicação do disposto no art. 158, IV, ‘b’, ambos da Constituição Federal: </a:t>
            </a: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– </a:t>
            </a:r>
            <a: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2029 a 2034, montante correspondente a 90% (noventa por cento) do valor do imposto apurado com base nas alíquotas de referência 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que trata o art. 129 deste Ato das Disposições Constitucionais Transitórias; </a:t>
            </a: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1800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811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09058"/>
            <a:ext cx="8684865" cy="3696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– </a:t>
            </a:r>
            <a: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2035 a 2078, montante correspondente ao percentual em 2034, reduzido à razão de um quarenta e cinco avos por ano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do valor do imposto apurado com base nas alíquotas de referência de que trata o art. 129 deste Ato das Disposições Constitucionais Transitórias. </a:t>
            </a:r>
            <a:b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2º Na forma estabelecida em lei complementar, o montante retido nos termos do § 1º será distribuído entre os Estados, o Distrito Federal e os Municípios proporcionalmente à receita média de cada ente federativo entre </a:t>
            </a:r>
            <a: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e 2028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devendo ser considerada:</a:t>
            </a:r>
            <a:endParaRPr lang="pt-BR" sz="1800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C3F5F5A-D349-F69D-5E96-9D6CC90CA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474" y="631086"/>
            <a:ext cx="4116745" cy="40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55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09058"/>
            <a:ext cx="8684865" cy="3696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“Art. 133. Os saldos credores relativos ao imposto previsto no art. 155, II, da Constituição Federal, existentes ao final de 2032 serão aproveitados pelos contribuintes na forma deste artigo.</a:t>
            </a: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1º O disposto neste artigo alcança os saldos credores cujo aproveitamento ou ressarcimento sejam admitidos pela legislação em vigor e que tenham sido homologados pelos respectivos entes federativos, observadas as seguintes diretrizes:</a:t>
            </a: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– </a:t>
            </a:r>
            <a: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apresentado o pedido de homologação, o ente federativo deverá se pronunciar no prazo estabelecido na lei complementar 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referida no caput; </a:t>
            </a: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na ausência de resposta ao pedido de homologação no prazo a que se refere o inciso I, os respectivos saldos credores serão considerados homologados.</a:t>
            </a:r>
            <a:b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1800" cap="none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99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09058"/>
            <a:ext cx="8684865" cy="3696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2º </a:t>
            </a:r>
            <a: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disposto neste artigo também é aplicável aos créditos do imposto referido no caput deste artigo que sejam reconhecidos após o prazo nele estabelecido</a:t>
            </a: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§ 3º O saldo dos créditos homologados será informado pelos Estados e pelo Distrito Federal ao Conselho Federativo do Imposto sobre Bens e Serviços para que seja compensado com o imposto de que trata o art. 156-A, da Constituição Federal: </a:t>
            </a: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– pelo prazo remanescente, apurado nos termos do art. 20, § 5º, da Lei Complementar nº 87, de 13 de setembro de 1996, para os créditos relativos à entrada de mercadorias destinadas ao ativo permanente; </a:t>
            </a: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– </a:t>
            </a:r>
            <a: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240 (duzentos e quarenta) parcelas mensais, iguais e sucessivas, nos demais casos.</a:t>
            </a:r>
            <a:endParaRPr lang="pt-BR" sz="1800" cap="none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27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09058"/>
            <a:ext cx="8684865" cy="3696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Pontos fundamentais:</a:t>
            </a: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o Teto do STF?</a:t>
            </a:r>
            <a:b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 se darão as fiscalizações (ESTADOS X MUNICÍPIOS) X CARREIRAS DÍSPARES?</a:t>
            </a:r>
            <a:b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PACTO DE BRASÍLIA</a:t>
            </a:r>
            <a:b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1800" cap="none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7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09058"/>
            <a:ext cx="8684865" cy="3696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 ORGÂNICA DAS ADMINISTRAÇÕES TRIBUTÁRIAS</a:t>
            </a:r>
            <a:br>
              <a:rPr lang="pt-BR" sz="1800" b="1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cap="non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3º. A Constituição </a:t>
            </a:r>
            <a:r>
              <a:rPr lang="pt-BR" sz="1800" kern="100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ederal passa a vigorar com os seguintes artigos alterados: “art. 37 .................................................................... ................................................................................. 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17 lei complementar estabelecerá normas gerais aplicáveis às administrações tributárias da união, dos estados, do distrito federal e dos municípios, dispondo sobre deveres, direitos e garantias dos servidores das carreiras de que trata o inciso </a:t>
            </a:r>
            <a:r>
              <a:rPr lang="pt-BR" sz="1800" kern="1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xxii</a:t>
            </a: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(</a:t>
            </a:r>
            <a:r>
              <a:rPr lang="pt-BR" sz="1800" kern="100" cap="non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</a:t>
            </a:r>
            <a: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pt-BR" sz="1800" kern="100" cap="none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1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7F0826-3B45-F51D-75E2-D25A31577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42" y="587273"/>
            <a:ext cx="4178515" cy="39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66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9912FDA-27F6-6AA3-6FA1-883D5BF1F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354" y="619024"/>
            <a:ext cx="3721291" cy="39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71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A7FC52C-1DFE-30FE-69AC-470CBB717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0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05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3400"/>
            <a:ext cx="8772525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495300"/>
            <a:ext cx="8293701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75" y="962025"/>
            <a:ext cx="8886825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333300" y="1714622"/>
            <a:ext cx="8477400" cy="14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cap="none" dirty="0"/>
              <a:t>Qual deveria ser a finalidade de se fazer uma Reforma Tributária?</a:t>
            </a:r>
            <a:br>
              <a:rPr lang="pt-BR" sz="1200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9443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500" y="1052513"/>
            <a:ext cx="8567001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lsa Família reduziu 25% da taxa de extrema pobreza, aponta Ipea ...">
            <a:extLst>
              <a:ext uri="{FF2B5EF4-FFF2-40B4-BE49-F238E27FC236}">
                <a16:creationId xmlns:a16="http://schemas.microsoft.com/office/drawing/2014/main" id="{AB582AE9-E13F-434F-9FB2-3BF25C5D6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" r="2" b="19696"/>
          <a:stretch/>
        </p:blipFill>
        <p:spPr bwMode="auto">
          <a:xfrm>
            <a:off x="594360" y="589588"/>
            <a:ext cx="7955280" cy="3717036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14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333300" y="1714622"/>
            <a:ext cx="8477400" cy="14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cap="none" dirty="0"/>
              <a:t>Qual a foi a opção adotada?</a:t>
            </a:r>
            <a:br>
              <a:rPr lang="pt-BR" sz="1200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82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26ADC9B-85F3-4759-9B0C-9549235B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53" y="966098"/>
            <a:ext cx="4319949" cy="35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82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333300" y="1714622"/>
            <a:ext cx="8477400" cy="14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cap="none" dirty="0">
                <a:solidFill>
                  <a:schemeClr val="bg1"/>
                </a:solidFill>
              </a:rPr>
              <a:t>República Federativa x Nova Entidade Pública sob regime especial com independência técnica, administrativa, orçamentária e financeira</a:t>
            </a:r>
            <a:br>
              <a:rPr lang="pt-BR" sz="1200"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2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229567" y="1337776"/>
            <a:ext cx="8684865" cy="2467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361950" algn="l"/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CONSELHO FEDERATIVO</a:t>
            </a:r>
            <a:br>
              <a:rPr lang="pt-BR" sz="1800" kern="100" cap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kern="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§ 2º na forma da lei complementar:</a:t>
            </a: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– todos os estados, o distrito federal e todos os municípios serão representados, de </a:t>
            </a:r>
            <a:r>
              <a:rPr lang="pt-BR" sz="1800" b="1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forma paritária</a:t>
            </a:r>
            <a: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na instância máxima de deliberação do conselho federativo</a:t>
            </a:r>
            <a:b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t-BR" sz="1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– o </a:t>
            </a:r>
            <a:r>
              <a:rPr lang="pt-BR" sz="1800" b="1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conselho federativo coordenará a atuação integrada dos estados, do distrito federal e dos municípios, na fiscalização, no lançamento, na cobrança e na representação administrativa ou judicial do imposto</a:t>
            </a:r>
            <a:r>
              <a:rPr lang="pt-BR" sz="1800" cap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podendo definir hipóteses de delegação ou compartilhamento de competências entre as administrações tributárias e entre as procuradorias dos entes federativos; </a:t>
            </a:r>
            <a:br>
              <a:rPr lang="pt-BR" sz="1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pt-BR" sz="1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94031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780</TotalTime>
  <Words>2898</Words>
  <Application>Microsoft Office PowerPoint</Application>
  <PresentationFormat>Apresentação na tela (16:9)</PresentationFormat>
  <Paragraphs>53</Paragraphs>
  <Slides>40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Century Gothic</vt:lpstr>
      <vt:lpstr>Times New Roman</vt:lpstr>
      <vt:lpstr>Wingdings 3</vt:lpstr>
      <vt:lpstr>Fatia</vt:lpstr>
      <vt:lpstr>1_Fatia</vt:lpstr>
      <vt:lpstr>Apresentação do PowerPoint</vt:lpstr>
      <vt:lpstr>Apresentação do PowerPoint</vt:lpstr>
      <vt:lpstr>Apresentação do PowerPoint</vt:lpstr>
      <vt:lpstr>Qual deveria ser a finalidade de se fazer uma Reforma Tributária? </vt:lpstr>
      <vt:lpstr>Apresentação do PowerPoint</vt:lpstr>
      <vt:lpstr>Qual a foi a opção adotada? </vt:lpstr>
      <vt:lpstr>Apresentação do PowerPoint</vt:lpstr>
      <vt:lpstr>República Federativa x Nova Entidade Pública sob regime especial com independência técnica, administrativa, orçamentária e financeira </vt:lpstr>
      <vt:lpstr> CONSELHO FEDERATIVO  § 2º na forma da lei complementar:   I – todos os estados, o distrito federal e todos os municípios serão representados, de forma paritária, na instância máxima de deliberação do conselho federativo  V – o conselho federativo coordenará a atuação integrada dos estados, do distrito federal e dos municípios, na fiscalização, no lançamento, na cobrança e na representação administrativa ou judicial do imposto, podendo definir hipóteses de delegação ou compartilhamento de competências entre as administrações tributárias e entre as procuradorias dos entes federativos;    </vt:lpstr>
      <vt:lpstr> CONSELHO FEDERATIVO    § 3º A participação dos entes federativos na instância máxima de deliberação do conselho federativo observará a seguinte composição:   I – 27 membros, representando cada estado e o distrito federal;  II – 27 membros, representando o conjunto dos municípios e do distrito federal, que serão eleitos nos seguintes termos:   a) 14 representantes, com base nos votos de cada município, com valor igual para todos; e  b) 13 representantes, com base nos votos de cada município ponderados pelas respectivas populações  </vt:lpstr>
      <vt:lpstr> CONSELHO FEDERATIVO    § 4º as deliberações no âmbito do conselho federativo serão consideradas aprovadas se obtiverem, cumulativamente, os votos:   I – em relação ao conjunto dos estados e do distrito federal:  a) da maioria absoluta de seus representantes; e  b) de representantes dos estados e do distrito federal que correspondam a mais de 60% (sessenta por cento) da população do país; e   II – em relação ao conjunto dos municípios e do distrito federal, da maioria absoluta de seus representantes.</vt:lpstr>
      <vt:lpstr>     </vt:lpstr>
      <vt:lpstr> CONSELHO FEDERATIVO    156-A:  I – editar normas infralegais sobre temas relacionados ao imposto, de observância obrigatória por todos os entes que o integram;   II – uniformizar a interpretação e a aplicação da legislação do imposto, que serão vinculantes para todos os entes que o integram;   III – arrecadar o imposto, efetuar as compensações e distribuir o produto da arrecadação entre estados, distrito federal e municípios;  IV – dirimir as questões suscitadas no âmbito do contencioso administrativo tributário entre o sujeito passivo e a administração tributária  </vt:lpstr>
      <vt:lpstr>  CONSELHO FEDERATIVO  Art. 61. A iniciativa das leis complementares e ordinárias cabe a qualquer membro ou comissão da Câmara dos Deputados, do Senado Federal ou do Congresso Nacional, ao Presidente da República, ao Supremo Tribunal Federal, aos Tribunais Superiores, ao Procurador-Geral da República e aos cidadãos, na forma e nos casos previstos nesta constituição.  § 3º A iniciativa de lei complementar que trate do imposto previsto no art. 156-A também caberá ao Conselho Federativo do imposto sobre bens e serviços a que se refere o art. 156-b.” (NR)  “art. 64. A discussão e votação dos projetos de lei de iniciativa do presidente da república, do supremo tribunal federal, dos tribunais superiores e do Conselho Federativo do imposto sobre bens e serviços terão início na câmara dos deputados.   </vt:lpstr>
      <vt:lpstr>   CONSELHO FEDERATIVO  I – Reterá montante equivalente ao saldo acumulado de créditos do imposto Não compensados pelos contribuintes ou não ressarcidos ao final de cada período de apuração; e  II – distribuirá o montante excedente ao ente federativo de destino das operações que não tenham gerado creditamento na forma prevista no § 1º, VIII, segundo o disposto no § 5º, I e IV, ambos do art. 156-a. § 5º lei complementar disporá sobre:  I – as regras para a distribuição do produto da arrecadação do imposto, disciplinando, entre outros aspectos:  a) a sua forma de cálculo;  b) o tratamento em relação às operações em que o imposto não seja recolhido tempestivamente;  c) as regras de distribuição aplicáveis aos regimes específicos e diferenciados de tributação previstos nesta constituição;  II – o regime de compensação, podendo estabelecer hipóteses em que o aproveitamento do crédito ficará condicionado à verificação do efetivo recolhimento do imposto incidente sobre a operação, desde que:  a) o adquirente possa efetuar o recolhimento do imposto incidente nas suas aquisições de bens ou serviços; ou  b) o recolhimento do imposto ocorra na liquidação financeira da operação;  III – a forma e o prazo para ressarcimento de créditos acumulados pelo contribuinte;    </vt:lpstr>
      <vt:lpstr>   Art. 145. A União, os Estados, o Distrito Federal e os Municípios poderão instituir os seguintes tributos:  § 1º sempre que possível, os impostos terão caráter pessoal e serão graduados segundo a capacidade econômica do contribuinte, facultado à administração tributária, especialmente para conferir efetividade a esses objetivos, identificar, respeitados os direitos individuais e nos termos da lei, o patrimônio, os rendimentos e as atividades econômicas do contribuinte.  § 2º as taxas não poderão ter base de cálculo própria de impostos.  § 3º O sistema tributário nacional deve observar os princípios da simplicidade, da transparência, da justiça tributária e do equilíbrio e da defesa do meio ambiente.” (Nr)  </vt:lpstr>
      <vt:lpstr> CONSELHO FEDERATIVO    VI – as competências exclusivas das carreiras da administração tributária e das procuradorias dos estados, do distrito federal e dos municípios serão exercidas, no conselho federativo, por servidores das referidas carreiras; e    VII – serão estabelecidas a estrutura e a gestão do conselho federativo, cabendo a regimento interno dispor sobre sua organização e funcionamento.   </vt:lpstr>
      <vt:lpstr>   </vt:lpstr>
      <vt:lpstr>   PODER DE INSTITUIR CONTRIBUIÇÃO PARA OS ESTADOS E MUNICÍPIOS  Art. 20. Os estados e o distrito federal poderão instituir contribuição sobre produtos primários e semielaborados, produzidos nos respectivos territórios, para investimento em obras de infraestrutura e habitação, em substituição a contribuição a fundos estaduais, estabelecida como condição à aplicação de diferimento, regime especial ou outro tratamento diferenciado, relacionados com o imposto de que trata o art. 155, II, da constituição federal, prevista na respectiva legislação estadual em 30 de abril de 2023. Parágrafo único. O disposto neste artigo aplica-se até 31 de dezembro de 2043.  “Art. 149-A os municípios e o distrito federal poderão instituir contribuição, na forma das respectivas leis, para o custeio, expansão e melhoria do serviço de iluminação pública, observado o disposto no art. 150, I e III. .............................................................” (Nr)  </vt:lpstr>
      <vt:lpstr>   Art. 153. Compete à União instituir impostos sobre:    VIII – produção, comercialização ou importação de bens e serviços prejudiciais à saúde ou ao meio ambiente, nos termos da lei </vt:lpstr>
      <vt:lpstr>  Art. 155. Compete aos Estados e ao Distrito Federal instituir impostos sobre:           I - transmissão causa mortis e doação, de quaisquer bens ou direitos; §1º ...................................................................... ............................................................................  II – relativamente a bens móveis, títulos e créditos, compete ao estado onde era domiciliado o de cujus, ou tiver domicílio o doador, ou ao distrito federal; .............................................................................  VI – será progressivo em razão do valor da transmissão ou da doação; e   VII - não incidirá sobre as transmissões e doações para as instituições sem fins lucrativos com finalidade de relevância pública e social, inclusive as organizações assistenciais e beneficentes de entidades religiosas e institutos científicos e tecnológicos, e por elas realizadas na consecução dos seus objetivos sociais, observadas as condições estabelecidas em lei complementar. </vt:lpstr>
      <vt:lpstr>  Art. 155. Compete aos Estados e ao Distrito Federal instituir impostos sobre:           III - propriedade de veículos automotores.   II – poderá ter alíquotas diferenciadas em função do tipo, do valor, da utilização e do impacto ambiental;  III – incidirá sobre a propriedade de veículos automotores terrestres, aquáticos e aéreos, excetuadas:  a) aeronaves agrícolas e de operador certificado para prestar serviços aéreos a terceiros;   b) embarcações de pessoa jurídica que detenha outorga para prestar serviços de transporte aquaviário ou de pessoa física ou jurídica que pratique pesca industrial, artesanal, científica ou de subsistência;   c) plataformas suscetíveis de se locomoverem na água por meios próprios; e   d) tratores e máquinas agrícolas.” (Nr) </vt:lpstr>
      <vt:lpstr>  SEÇÃO V-A DO IMPOSTO DOS ESTADOS, DO DISTRITO FEDERAL E DOS MUNICÍPIOS   i - bens materiais e imateriais  II - legislação uniforme III - não incidirá sobre as exportações, assegurados a manutenção dos créditos ao exportador IV - legislação uniforme V - alíquota por Ente Federativo (Estado + Município do destino) VI - não cumulativo VII - não integra a sua própria base de cálculo </vt:lpstr>
      <vt:lpstr> LEI COMPLEMENTAR   Regimes específicos de tributação para:  combustíveis e lubrificantes  serviços financeiros, operações com bens imóveis, planos de assistência à saúde e concursos de prognósticos, podendo prever operações contratadas pela administração pública direta, por autarquias e por fundações públicas sociedades cooperativas, que será optativo, com vistas a assegurar sua competitividade, observados os princípios da livre concorrência e da isonomia tributária serviços de hotelaria, parques de diversão e parques temáticos, restaurantes e aviação regional, podendo prever hipóteses de alterações nas alíquotas e nas regras de creditamento  </vt:lpstr>
      <vt:lpstr>   Art. 2º O Ato das Disposições Constitucionais Transitórias passa a vigorar com os seguintes artigos alterados ou acrescidos:   “Art. 127. De 2029 a 2032, as alíquotas dos impostos previstos nos arts. 155, II, e 156, III, da Constituição Federal, serão fixadas nas seguintes proporções das alíquotas fixadas nas respectivas legislações:   I – 9/10 (nove décimos), em 2029;  II – 8/10 (oito décimos), em 2030;  III – 7/10 (sete décimos), em 2031; e  IV – 6/10 (seis décimos), em 2032.</vt:lpstr>
      <vt:lpstr>   Art. 2º O Ato das Disposições Constitucionais Transitórias passa a vigorar com os seguintes artigos alterados ou acrescidos:   “Art. 129. Resolução do Senado Federal fixará, para todas as esferas federativas, as alíquotas de referência dos tributos previstos nos arts. 156-A e 195, V, da Constituição Federal, observados a forma de cálculo e os limites previstos em lei complementar, de forma a compensar:   § 1º As alíquotas de referência serão fixadas no ano anterior ao de sua vigência, não se aplicando o disposto no art. 150, III, ‘c’, da Constituição Federal, com base em cálculo realizado pelo Tribunal de Contas da União.</vt:lpstr>
      <vt:lpstr>   § 5º Os entes federativos e o Conselho Federativo do Imposto sobre Bens e Serviços fornecerão ao Tribunal de Contas da União as informações necessárias para o cálculo a que se refere os §§ 1º e 3º.    § 7º O cálculo das alíquotas a que se refere o § 1º será realizado com base em proposta encaminhada pelo Ministério da Fazenda, que deverá fornecer todos os subsídios necessários, mediante o compartilhamento de dados e informações, inclusive as protegidas por sigilo fiscal, cujo formato e conteúdo deverão ser regulamentados pelo Tribunal de Contas da União.”</vt:lpstr>
      <vt:lpstr>   “Art. 130. De 2029 a 2078, o produto da arrecadação de Estados, Distrito Federal e Municípios com o imposto de que trata o art. 156-A da Constituição Federal será distribuído a estes conforme o disposto neste artigo.   § 1º Será retido do produto da arrecadação do imposto de cada Estado, do Distrito Federal e de cada Município, calculada nos termos do art. 156-A, § 4º, II, e § 5º, I e IV, antes da aplicação do disposto no art. 158, IV, ‘b’, ambos da Constituição Federal:   I – de 2029 a 2034, montante correspondente a 90% (noventa por cento) do valor do imposto apurado com base nas alíquotas de referência de que trata o art. 129 deste Ato das Disposições Constitucionais Transitórias;  </vt:lpstr>
      <vt:lpstr>   II – de 2035 a 2078, montante correspondente ao percentual em 2034, reduzido à razão de um quarenta e cinco avos por ano, do valor do imposto apurado com base nas alíquotas de referência de que trata o art. 129 deste Ato das Disposições Constitucionais Transitórias.   § 2º Na forma estabelecida em lei complementar, o montante retido nos termos do § 1º será distribuído entre os Estados, o Distrito Federal e os Municípios proporcionalmente à receita média de cada ente federativo entre 2024 e 2028, devendo ser considerada:</vt:lpstr>
      <vt:lpstr>   “Art. 133. Os saldos credores relativos ao imposto previsto no art. 155, II, da Constituição Federal, existentes ao final de 2032 serão aproveitados pelos contribuintes na forma deste artigo.  § 1º O disposto neste artigo alcança os saldos credores cujo aproveitamento ou ressarcimento sejam admitidos pela legislação em vigor e que tenham sido homologados pelos respectivos entes federativos, observadas as seguintes diretrizes:  I – apresentado o pedido de homologação, o ente federativo deverá se pronunciar no prazo estabelecido na lei complementar referida no caput;   II – na ausência de resposta ao pedido de homologação no prazo a que se refere o inciso I, os respectivos saldos credores serão considerados homologados. </vt:lpstr>
      <vt:lpstr>    § 2º O disposto neste artigo também é aplicável aos créditos do imposto referido no caput deste artigo que sejam reconhecidos após o prazo nele estabelecido. § 3º O saldo dos créditos homologados será informado pelos Estados e pelo Distrito Federal ao Conselho Federativo do Imposto sobre Bens e Serviços para que seja compensado com o imposto de que trata o art. 156-A, da Constituição Federal:   I – pelo prazo remanescente, apurado nos termos do art. 20, § 5º, da Lei Complementar nº 87, de 13 de setembro de 1996, para os créditos relativos à entrada de mercadorias destinadas ao ativo permanente;   II – em 240 (duzentos e quarenta) parcelas mensais, iguais e sucessivas, nos demais casos.</vt:lpstr>
      <vt:lpstr>   Pontos fundamentais:   E o Teto do STF?   Como se darão as fiscalizações (ESTADOS X MUNICÍPIOS) X CARREIRAS DÍSPARES?   PACTO DE BRASÍLIA    </vt:lpstr>
      <vt:lpstr>   LEI ORGÂNICA DAS ADMINISTRAÇÕES TRIBUTÁRIAS   Art. 3º. A Constituição Federal passa a vigorar com os seguintes artigos alterados: “art. 37 .................................................................... .................................................................................   § 17 lei complementar estabelecerá normas gerais aplicáveis às administrações tributárias da união, dos estados, do distrito federal e dos municípios, dispondo sobre deveres, direitos e garantias dos servidores das carreiras de que trata o inciso xxii.” (Nr)  </vt:lpstr>
      <vt:lpstr>  </vt:lpstr>
      <vt:lpstr>  </vt:lpstr>
      <vt:lpstr> 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Francelino Valença</dc:creator>
  <cp:lastModifiedBy>Kaline Moura</cp:lastModifiedBy>
  <cp:revision>15</cp:revision>
  <dcterms:modified xsi:type="dcterms:W3CDTF">2023-09-21T22:16:00Z</dcterms:modified>
</cp:coreProperties>
</file>